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avi" ContentType="video/avi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8"/>
  </p:notesMasterIdLst>
  <p:sldIdLst>
    <p:sldId id="256" r:id="rId2"/>
    <p:sldId id="257" r:id="rId3"/>
    <p:sldId id="258" r:id="rId4"/>
    <p:sldId id="286" r:id="rId5"/>
    <p:sldId id="285" r:id="rId6"/>
    <p:sldId id="259" r:id="rId7"/>
    <p:sldId id="262" r:id="rId8"/>
    <p:sldId id="263" r:id="rId9"/>
    <p:sldId id="288" r:id="rId10"/>
    <p:sldId id="287" r:id="rId11"/>
    <p:sldId id="289" r:id="rId12"/>
    <p:sldId id="290" r:id="rId13"/>
    <p:sldId id="291" r:id="rId14"/>
    <p:sldId id="265" r:id="rId15"/>
    <p:sldId id="266" r:id="rId16"/>
    <p:sldId id="279" r:id="rId17"/>
    <p:sldId id="269" r:id="rId18"/>
    <p:sldId id="297" r:id="rId19"/>
    <p:sldId id="270" r:id="rId20"/>
    <p:sldId id="278" r:id="rId21"/>
    <p:sldId id="292" r:id="rId22"/>
    <p:sldId id="293" r:id="rId23"/>
    <p:sldId id="294" r:id="rId24"/>
    <p:sldId id="273" r:id="rId25"/>
    <p:sldId id="298" r:id="rId26"/>
    <p:sldId id="283" r:id="rId27"/>
    <p:sldId id="284" r:id="rId28"/>
    <p:sldId id="281" r:id="rId29"/>
    <p:sldId id="282" r:id="rId30"/>
    <p:sldId id="274" r:id="rId31"/>
    <p:sldId id="280" r:id="rId32"/>
    <p:sldId id="275" r:id="rId33"/>
    <p:sldId id="295" r:id="rId34"/>
    <p:sldId id="296" r:id="rId35"/>
    <p:sldId id="276" r:id="rId36"/>
    <p:sldId id="27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6FA6"/>
    <a:srgbClr val="6D6E71"/>
    <a:srgbClr val="2A25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0339" autoAdjust="0"/>
  </p:normalViewPr>
  <p:slideViewPr>
    <p:cSldViewPr>
      <p:cViewPr>
        <p:scale>
          <a:sx n="80" d="100"/>
          <a:sy n="80" d="100"/>
        </p:scale>
        <p:origin x="-858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517F1-DBB5-4124-B0CE-A65EE6548A8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7FC55-2589-4569-ADB4-6D2221DD6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808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 explanation</a:t>
            </a:r>
            <a:r>
              <a:rPr lang="en-US" baseline="0" dirty="0" smtClean="0"/>
              <a:t> of what each topic will cover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9684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r>
              <a:rPr lang="en-US" baseline="0" dirty="0" smtClean="0"/>
              <a:t> of system as a whole, overview of TheraTouch and TheraLink(Overview of TT management plus discussion of reporting capabilities)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8973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FC55-2589-4569-ADB4-6D2221DD68D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AEDD70A-3E15-44AC-8382-FD19DFD54EF9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D4A4F07-3648-45CB-B693-B8EB0DB31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arris\Desktop\AppVideoDemos\Theralink-Demo.wm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ndy\Desktop\Everyone%20Dump\FrameworkDocs\AppVideoDemos\Activity%20Videos\What%20Time%20is%20It.wm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ndy\Desktop\Everyone%20Dump\FrameworkDocs\AppVideoDemos\Activity%20Videos\Vending%20Machine.wm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ndy\Desktop\Everyone%20Dump\FrameworkDocs\AppVideoDemos\Activity%20Videos\Air%20Balloon%20Metronome.wm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ndy\Desktop\Everyone%20Dump\FrameworkDocs\AppVideoDemos\Activity%20Videos\Block%20Bash.wm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openxmlformats.org/officeDocument/2006/relationships/themeOverride" Target="../theme/themeOverride1.xml"/><Relationship Id="rId6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ndy\Desktop\Everyone%20Dump\FrameworkDocs\AppVideoDemos\Activity%20Videos\Card%20Match.wm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ndy\Desktop\Everyone%20Dump\FrameworkDocs\AppVideoDemos\Activity%20Videos\Path%20Track.wm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8153400" cy="1524000"/>
          </a:xfrm>
        </p:spPr>
        <p:txBody>
          <a:bodyPr>
            <a:normAutofit/>
          </a:bodyPr>
          <a:lstStyle/>
          <a:p>
            <a:pPr algn="ctr"/>
            <a:r>
              <a:rPr lang="en-US" sz="1900" dirty="0" smtClean="0">
                <a:solidFill>
                  <a:schemeClr val="bg1"/>
                </a:solidFill>
              </a:rPr>
              <a:t>Team Speakers: John Farris, Mason </a:t>
            </a:r>
            <a:r>
              <a:rPr lang="en-US" sz="1900" dirty="0" err="1" smtClean="0">
                <a:solidFill>
                  <a:schemeClr val="bg1"/>
                </a:solidFill>
              </a:rPr>
              <a:t>McGlothlin</a:t>
            </a:r>
            <a:r>
              <a:rPr lang="en-US" sz="1900" dirty="0" smtClean="0">
                <a:solidFill>
                  <a:schemeClr val="bg1"/>
                </a:solidFill>
              </a:rPr>
              <a:t>, </a:t>
            </a:r>
            <a:r>
              <a:rPr lang="en-US" sz="1900" dirty="0" err="1" smtClean="0">
                <a:solidFill>
                  <a:schemeClr val="bg1"/>
                </a:solidFill>
              </a:rPr>
              <a:t>Nipuna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</a:rPr>
              <a:t>Perera</a:t>
            </a:r>
            <a:r>
              <a:rPr lang="en-US" sz="1900" dirty="0" smtClean="0">
                <a:solidFill>
                  <a:schemeClr val="bg1"/>
                </a:solidFill>
              </a:rPr>
              <a:t>, Mandy Seremet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 </a:t>
            </a:r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1500" dirty="0" smtClean="0">
                <a:solidFill>
                  <a:schemeClr val="bg1"/>
                </a:solidFill>
              </a:rPr>
              <a:t>Other Team Members: Scott Boykin, Cristina Cline, Jeff Gettel, Andrew Hughes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9600" y="2286000"/>
            <a:ext cx="7961654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 smtClean="0">
                <a:solidFill>
                  <a:schemeClr val="bg1"/>
                </a:solidFill>
              </a:rPr>
              <a:t>TheraTouch: Rehabilitative Therapy Using a </a:t>
            </a:r>
          </a:p>
          <a:p>
            <a:r>
              <a:rPr lang="en-US" sz="3500" dirty="0" smtClean="0">
                <a:solidFill>
                  <a:schemeClr val="bg1"/>
                </a:solidFill>
              </a:rPr>
              <a:t>Multi-Touch Device – Part I</a:t>
            </a:r>
          </a:p>
        </p:txBody>
      </p:sp>
      <p:pic>
        <p:nvPicPr>
          <p:cNvPr id="2051" name="Picture 3" descr="C:\Users\mandyseremet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6" y="685800"/>
            <a:ext cx="7961654" cy="1220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620899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Computer Science Department, Texas Christian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72200"/>
            <a:ext cx="1118547" cy="5187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00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Suite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6962817"/>
              </p:ext>
            </p:extLst>
          </p:nvPr>
        </p:nvGraphicFramePr>
        <p:xfrm>
          <a:off x="1447800" y="1675113"/>
          <a:ext cx="6324601" cy="4725687"/>
        </p:xfrm>
        <a:graphic>
          <a:graphicData uri="http://schemas.openxmlformats.org/drawingml/2006/table">
            <a:tbl>
              <a:tblPr/>
              <a:tblGrid>
                <a:gridCol w="2508662"/>
                <a:gridCol w="1301340"/>
                <a:gridCol w="1295400"/>
                <a:gridCol w="1219199"/>
              </a:tblGrid>
              <a:tr h="514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Occupational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Physical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Speech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169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Air Balloon Metronome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925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Alternate Trail Making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Bubble Pop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Block Bash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Card Match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Find the Way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Maze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Odd One Out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Path Track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Seek Shape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Sequence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Shape Match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641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Vending Machine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What Time Is It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356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Wipe the Table</a:t>
                      </a:r>
                      <a:endParaRPr lang="en-US" sz="15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 </a:t>
                      </a:r>
                      <a:endParaRPr lang="en-US" sz="1000" dirty="0"/>
                    </a:p>
                  </a:txBody>
                  <a:tcPr marL="38582" marR="38582" marT="25722" marB="2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7" name="Rectangle 6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9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419600" y="2206399"/>
            <a:ext cx="2918927" cy="4194401"/>
            <a:chOff x="4419600" y="1905000"/>
            <a:chExt cx="2918927" cy="4194401"/>
          </a:xfrm>
        </p:grpSpPr>
        <p:pic>
          <p:nvPicPr>
            <p:cNvPr id="3074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9050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462699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7432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7912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7432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300899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7244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52578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5538301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5818802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27" y="2182198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27" y="3013303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27" y="3565655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27" y="3861999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27" y="4151928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27" y="4432429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27" y="471293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507" y="55383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507" y="5004901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mandyseremet\AppData\Local\Microsoft\Windows\Temporary Internet Files\Content.IE5\GR860ZZU\MC900434665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842" y="5818900"/>
              <a:ext cx="304800" cy="280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839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Occupational Therapy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788" t="14615" r="19391" b="16667"/>
          <a:stretch>
            <a:fillRect/>
          </a:stretch>
        </p:blipFill>
        <p:spPr bwMode="auto">
          <a:xfrm>
            <a:off x="551543" y="1676400"/>
            <a:ext cx="3810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263" t="12051" r="16186" b="12308"/>
          <a:stretch>
            <a:fillRect/>
          </a:stretch>
        </p:blipFill>
        <p:spPr bwMode="auto">
          <a:xfrm>
            <a:off x="4572000" y="3733801"/>
            <a:ext cx="390525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14400" y="5029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Vending Machine</a:t>
            </a:r>
            <a:endParaRPr lang="en-US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2418546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Time Is It?</a:t>
            </a:r>
            <a:endParaRPr lang="en-US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839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Therapy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4103" t="11795" r="16186" b="12051"/>
          <a:stretch>
            <a:fillRect/>
          </a:stretch>
        </p:blipFill>
        <p:spPr bwMode="auto">
          <a:xfrm>
            <a:off x="533400" y="1676400"/>
            <a:ext cx="39624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987" t="14615" r="19391" b="16923"/>
          <a:stretch>
            <a:fillRect/>
          </a:stretch>
        </p:blipFill>
        <p:spPr bwMode="auto">
          <a:xfrm>
            <a:off x="4724400" y="3733800"/>
            <a:ext cx="38862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0" y="2133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Air Balloon Metronome</a:t>
            </a:r>
            <a:endParaRPr lang="en-US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49530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 Bash</a:t>
            </a:r>
            <a:endParaRPr lang="en-US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2" name="Rectangle 11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839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 Therapy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468" t="14615" r="19551" b="17180"/>
          <a:stretch>
            <a:fillRect/>
          </a:stretch>
        </p:blipFill>
        <p:spPr bwMode="auto">
          <a:xfrm>
            <a:off x="4648200" y="3761792"/>
            <a:ext cx="3962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24000" y="50292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Track</a:t>
            </a:r>
            <a:endParaRPr lang="en-US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21336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Card Match</a:t>
            </a:r>
            <a:endParaRPr lang="en-US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2" name="Rectangle 11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010" t="12945" r="16200" b="41453"/>
          <a:stretch/>
        </p:blipFill>
        <p:spPr bwMode="auto">
          <a:xfrm>
            <a:off x="533400" y="1640983"/>
            <a:ext cx="3886200" cy="293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39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Structure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999413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6" name="Rectangle 5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8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6470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TheraLink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828800"/>
            <a:ext cx="8153400" cy="4267200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Create and Manage Users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Create and Manage Sessions for Users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View Results from Sessions</a:t>
            </a:r>
          </a:p>
          <a:p>
            <a:endParaRPr lang="en-US" dirty="0"/>
          </a:p>
        </p:txBody>
      </p:sp>
      <p:pic>
        <p:nvPicPr>
          <p:cNvPr id="1028" name="Picture 4" descr="C:\Users\Mandy\Desktop\Everyone Dump\ClinicianWebsite\TheraLink\Images\theratag_fro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276600"/>
            <a:ext cx="1981200" cy="2883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505200" y="4864100"/>
            <a:ext cx="28956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:\Users\Mandy\Desktop\Everyone Dump\ClinicianWebsite\TheraLink\Images\theralink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864100"/>
            <a:ext cx="2895600" cy="7747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9169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TheraLink – Demonstration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Theralink-Dem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1600200"/>
            <a:ext cx="5943600" cy="4819135"/>
          </a:xfrm>
          <a:prstGeom prst="rect">
            <a:avLst/>
          </a:prstGeom>
          <a:ln w="38100" cap="sq">
            <a:solidFill>
              <a:schemeClr val="tx1"/>
            </a:solidFill>
            <a:miter lim="800000"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7" name="Rectangle 6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9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4136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TheraTouch Overview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Hardware &amp; Software Utilized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Activity Design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TheraLink – Web Application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9" name="Rectangle 8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1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C:\Users\mandyseremet\Desktop\TheraTouch Ho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24" y="3581400"/>
            <a:ext cx="5453476" cy="2764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92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8153400" cy="1524000"/>
          </a:xfrm>
        </p:spPr>
        <p:txBody>
          <a:bodyPr>
            <a:normAutofit/>
          </a:bodyPr>
          <a:lstStyle/>
          <a:p>
            <a:pPr algn="ctr"/>
            <a:r>
              <a:rPr lang="en-US" sz="1900" dirty="0">
                <a:solidFill>
                  <a:schemeClr val="accent6"/>
                </a:solidFill>
              </a:rPr>
              <a:t>Team Speakers: Scott Boykin, Cristina Cline, Jeff Gettel, Andrew </a:t>
            </a:r>
            <a:r>
              <a:rPr lang="en-US" sz="1900" dirty="0" smtClean="0">
                <a:solidFill>
                  <a:schemeClr val="accent6"/>
                </a:solidFill>
              </a:rPr>
              <a:t>Hughes</a:t>
            </a:r>
            <a:endParaRPr lang="en-US" sz="2800" dirty="0">
              <a:solidFill>
                <a:schemeClr val="accent6"/>
              </a:solidFill>
            </a:endParaRPr>
          </a:p>
          <a:p>
            <a:pPr algn="ctr"/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1500" dirty="0">
                <a:solidFill>
                  <a:schemeClr val="accent6"/>
                </a:solidFill>
              </a:rPr>
              <a:t>Other Team Members:  John Farris, Mason McGlothlin, Nipuna Perera, Mandy Seremet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9600" y="2286000"/>
            <a:ext cx="7961654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accent6"/>
                </a:solidFill>
              </a:rPr>
              <a:t>TheraTouch: Rehabilitative Therapy Using a </a:t>
            </a:r>
          </a:p>
          <a:p>
            <a:r>
              <a:rPr lang="en-US" sz="3500" dirty="0">
                <a:solidFill>
                  <a:schemeClr val="accent6"/>
                </a:solidFill>
              </a:rPr>
              <a:t>Multi-Touch </a:t>
            </a:r>
            <a:r>
              <a:rPr lang="en-US" sz="3500" dirty="0" smtClean="0">
                <a:solidFill>
                  <a:schemeClr val="accent6"/>
                </a:solidFill>
              </a:rPr>
              <a:t>Device - Part </a:t>
            </a:r>
            <a:r>
              <a:rPr lang="en-US" sz="3500" dirty="0">
                <a:solidFill>
                  <a:schemeClr val="accent6"/>
                </a:solidFill>
              </a:rPr>
              <a:t>II</a:t>
            </a:r>
          </a:p>
        </p:txBody>
      </p:sp>
      <p:pic>
        <p:nvPicPr>
          <p:cNvPr id="2051" name="Picture 3" descr="C:\Users\mandyseremet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6" y="685800"/>
            <a:ext cx="7961654" cy="1220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620899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Computer Science Department, Texas Christian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72200"/>
            <a:ext cx="1118547" cy="5187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57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229600" cy="4800599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Project Overview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Hardware Components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System Architecture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TheraTouch Framework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Activity Development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Activity Demos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TheraLink Reporting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Challenges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Summary</a:t>
            </a:r>
            <a:endParaRPr lang="en-US" sz="2800" dirty="0">
              <a:solidFill>
                <a:schemeClr val="accent6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187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990600" y="1600201"/>
            <a:ext cx="6362700" cy="4419599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Project Overview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Microsoft Surface Overview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Development Environment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System Architecture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Activity Design Process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Database Structure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TheraLink Web Application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Summary</a:t>
            </a:r>
            <a:endParaRPr lang="en-US" sz="3200" dirty="0">
              <a:solidFill>
                <a:schemeClr val="accent6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4" name="Rectangle 3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347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Overview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905001"/>
            <a:ext cx="8229600" cy="3581399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accent6"/>
                </a:solidFill>
              </a:rPr>
              <a:t>What is the TheraTouch System?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accent6"/>
                </a:solidFill>
              </a:rPr>
              <a:t>TheraTouch</a:t>
            </a:r>
          </a:p>
          <a:p>
            <a:pPr lvl="1"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accent6"/>
                </a:solidFill>
              </a:rPr>
              <a:t>Functional and fun</a:t>
            </a:r>
          </a:p>
          <a:p>
            <a:pPr lvl="1"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accent6"/>
                </a:solidFill>
              </a:rPr>
              <a:t>Custom framework</a:t>
            </a:r>
          </a:p>
          <a:p>
            <a:pPr lvl="1"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accent6"/>
                </a:solidFill>
              </a:rPr>
              <a:t>Individually packaged activities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accent6"/>
                </a:solidFill>
              </a:rPr>
              <a:t>TheraLink</a:t>
            </a:r>
          </a:p>
          <a:p>
            <a:pPr lvl="1"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accent6"/>
                </a:solidFill>
              </a:rPr>
              <a:t>TheraTouch management system</a:t>
            </a:r>
          </a:p>
          <a:p>
            <a:pPr lvl="1">
              <a:buFont typeface="Wingdings" pitchFamily="2" charset="2"/>
              <a:buChar char="§"/>
            </a:pPr>
            <a:r>
              <a:rPr lang="en-US" sz="2500" dirty="0" smtClean="0">
                <a:solidFill>
                  <a:schemeClr val="accent6"/>
                </a:solidFill>
              </a:rPr>
              <a:t>Data reporting</a:t>
            </a:r>
          </a:p>
          <a:p>
            <a:pPr lvl="1"/>
            <a:endParaRPr lang="en-US" dirty="0" smtClean="0">
              <a:solidFill>
                <a:srgbClr val="6D6E71"/>
              </a:solidFill>
            </a:endParaRPr>
          </a:p>
          <a:p>
            <a:pPr lvl="1"/>
            <a:endParaRPr lang="en-US" dirty="0" smtClean="0">
              <a:solidFill>
                <a:srgbClr val="6D6E71"/>
              </a:solidFill>
            </a:endParaRPr>
          </a:p>
          <a:p>
            <a:pPr lvl="1"/>
            <a:endParaRPr lang="en-US" dirty="0" smtClean="0">
              <a:solidFill>
                <a:srgbClr val="6D6E71"/>
              </a:solidFill>
            </a:endParaRPr>
          </a:p>
          <a:p>
            <a:pPr lvl="1"/>
            <a:endParaRPr lang="en-US" dirty="0">
              <a:solidFill>
                <a:srgbClr val="6D6E7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69888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 - Interaction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554162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Multi-touch, multi-user device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5 infrared cameras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3" name="Rectangle 12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5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6" t="5036" r="5738" b="8701"/>
          <a:stretch/>
        </p:blipFill>
        <p:spPr bwMode="auto">
          <a:xfrm>
            <a:off x="685800" y="4498910"/>
            <a:ext cx="2677887" cy="1651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40867" t="6820" r="10832" b="35435"/>
          <a:stretch/>
        </p:blipFill>
        <p:spPr bwMode="auto">
          <a:xfrm>
            <a:off x="4953000" y="3276600"/>
            <a:ext cx="3962400" cy="2960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42011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Architecture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58655"/>
            <a:ext cx="5867400" cy="4742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297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TheraTouch Framework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4495800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Easy Activity Addition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err="1" smtClean="0">
                <a:solidFill>
                  <a:schemeClr val="accent6"/>
                </a:solidFill>
              </a:rPr>
              <a:t>Freeplay</a:t>
            </a:r>
            <a:r>
              <a:rPr lang="en-US" sz="3200" dirty="0" smtClean="0">
                <a:solidFill>
                  <a:schemeClr val="accent6"/>
                </a:solidFill>
              </a:rPr>
              <a:t> and Session Modes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Locked or Unlocked Sessions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Records Data from Activities to Database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Keeps Track of Complete Sessions</a:t>
            </a:r>
          </a:p>
          <a:p>
            <a:pPr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392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Development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4495800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Prototyping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Common Utilities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Common Graphics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Comprehensive collection of activities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Cover a variety </a:t>
            </a:r>
            <a:r>
              <a:rPr lang="en-US" smtClean="0">
                <a:solidFill>
                  <a:schemeClr val="accent6"/>
                </a:solidFill>
              </a:rPr>
              <a:t>of functional areas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chemeClr val="accent6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419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Evaluation Matrix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8870632"/>
              </p:ext>
            </p:extLst>
          </p:nvPr>
        </p:nvGraphicFramePr>
        <p:xfrm>
          <a:off x="76200" y="1600200"/>
          <a:ext cx="8984127" cy="484902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57669"/>
                <a:gridCol w="906406"/>
                <a:gridCol w="990219"/>
                <a:gridCol w="803904"/>
                <a:gridCol w="822496"/>
                <a:gridCol w="822496"/>
                <a:gridCol w="822496"/>
                <a:gridCol w="886147"/>
                <a:gridCol w="886147"/>
                <a:gridCol w="886147"/>
              </a:tblGrid>
              <a:tr h="275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Activity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Attention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Categorization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Language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Immediate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Memory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latin typeface="+mn-lt"/>
                        </a:rPr>
                        <a:t>Working Memory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Location Memory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Motor Skills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Recognition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Sequencing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/>
                        <a:t>Alt.</a:t>
                      </a:r>
                      <a:r>
                        <a:rPr lang="en-US" sz="1200" b="1" u="none" strike="noStrike" baseline="0" dirty="0" smtClean="0"/>
                        <a:t> Trial Making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Block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Bash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/>
                        <a:t>Bubble Pop</a:t>
                      </a:r>
                      <a:endParaRPr lang="en-US" sz="1200" b="1" i="1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Card Match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/>
                        <a:t>Find</a:t>
                      </a:r>
                      <a:r>
                        <a:rPr lang="en-US" sz="1200" b="1" u="none" strike="noStrike" baseline="0" dirty="0" smtClean="0"/>
                        <a:t> the Way</a:t>
                      </a:r>
                      <a:endParaRPr lang="en-US" sz="1200" b="1" i="1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Maze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Metronome</a:t>
                      </a:r>
                      <a:endParaRPr lang="en-US" sz="1200" b="1" i="1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Odd One Out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Path Track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Sequence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Seek Shape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Shape Match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/>
                        <a:t>What</a:t>
                      </a:r>
                      <a:r>
                        <a:rPr lang="en-US" sz="1200" b="1" u="none" strike="noStrike" baseline="0" dirty="0" smtClean="0"/>
                        <a:t> T</a:t>
                      </a:r>
                      <a:r>
                        <a:rPr lang="en-US" sz="1200" b="1" u="none" strike="noStrike" dirty="0" smtClean="0"/>
                        <a:t>ime Is It</a:t>
                      </a:r>
                      <a:endParaRPr lang="en-US" sz="1200" b="1" i="1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/>
                        <a:t>Vending Machine</a:t>
                      </a:r>
                      <a:endParaRPr lang="en-US" sz="1200" b="1" i="1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/>
                        <a:t>Wipe the </a:t>
                      </a:r>
                      <a:r>
                        <a:rPr lang="en-US" sz="1200" b="1" u="none" strike="noStrike" dirty="0"/>
                        <a:t>Table</a:t>
                      </a:r>
                      <a:endParaRPr lang="en-US" sz="1200" b="1" i="1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2178308"/>
            <a:ext cx="30480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3" y="2190946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3" y="22098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3" y="2172677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3" y="30480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3008446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35814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3" y="3545736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38342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8342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41148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44196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4392001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4672502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3" y="4392002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3" y="4992557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3" y="49772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49772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5578056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52820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3" y="52820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52578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3" y="55868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3" y="61722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61722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6172198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27674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24626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24626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58674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3" y="58674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3" y="46724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30480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30480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35814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44196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49772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2462699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766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mandyseremet\AppData\Local\Microsoft\Windows\Temporary Internet Files\Content.IE5\GR860ZZU\MC900434665[1].wm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304800" cy="28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07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Occupational Therapy – Time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What Time is I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lum contrast="20000"/>
          </a:blip>
          <a:srcRect t="9127" b="8333"/>
          <a:stretch>
            <a:fillRect/>
          </a:stretch>
        </p:blipFill>
        <p:spPr>
          <a:xfrm>
            <a:off x="1066800" y="1828800"/>
            <a:ext cx="7016262" cy="4343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485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5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Occupational Therapy – Vending</a:t>
            </a:r>
            <a:endParaRPr lang="en-US" sz="45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Vending Machin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lum contrast="20000"/>
          </a:blip>
          <a:srcRect t="8511" b="9220"/>
          <a:stretch>
            <a:fillRect/>
          </a:stretch>
        </p:blipFill>
        <p:spPr>
          <a:xfrm>
            <a:off x="1048407" y="1806102"/>
            <a:ext cx="6952593" cy="42898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485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Therapy – Metronome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Air Balloon Metronom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lum contrast="20000"/>
          </a:blip>
          <a:srcRect t="8824" b="8823"/>
          <a:stretch>
            <a:fillRect/>
          </a:stretch>
        </p:blipFill>
        <p:spPr>
          <a:xfrm>
            <a:off x="1143000" y="1860177"/>
            <a:ext cx="6858000" cy="42358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485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Therapy – Block Bash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Block Bas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lum contrast="20000"/>
          </a:blip>
          <a:srcRect t="8989" b="8614"/>
          <a:stretch>
            <a:fillRect/>
          </a:stretch>
        </p:blipFill>
        <p:spPr>
          <a:xfrm>
            <a:off x="1143000" y="1905000"/>
            <a:ext cx="6781800" cy="4191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485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TheraTouch Overview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3352800"/>
          </a:xfrm>
        </p:spPr>
        <p:txBody>
          <a:bodyPr>
            <a:no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Utilize multi-touch technology</a:t>
            </a:r>
          </a:p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Develop suite of therapeutic activities</a:t>
            </a:r>
          </a:p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Collect activity results</a:t>
            </a:r>
          </a:p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Produce reports for </a:t>
            </a:r>
            <a:r>
              <a:rPr lang="en-GB" sz="3200" dirty="0">
                <a:solidFill>
                  <a:schemeClr val="accent6"/>
                </a:solidFill>
                <a:cs typeface="Arabic Typesetting" pitchFamily="66" charset="-78"/>
              </a:rPr>
              <a:t/>
            </a:r>
            <a:br>
              <a:rPr lang="en-GB" sz="3200" dirty="0">
                <a:solidFill>
                  <a:schemeClr val="accent6"/>
                </a:solidFill>
                <a:cs typeface="Arabic Typesetting" pitchFamily="66" charset="-78"/>
              </a:rPr>
            </a:b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patient history and </a:t>
            </a:r>
            <a:b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</a:b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comparative studies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2" name="Rectangle 11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TheraTouch Sliding Activiti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>
            <a:lum contrast="20000"/>
          </a:blip>
          <a:stretch>
            <a:fillRect/>
          </a:stretch>
        </p:blipFill>
        <p:spPr>
          <a:xfrm>
            <a:off x="4800600" y="3181350"/>
            <a:ext cx="3886200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990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 Therapy – Card Match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ard Mat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lum contrast="20000"/>
          </a:blip>
          <a:srcRect t="7812" b="7812"/>
          <a:stretch>
            <a:fillRect/>
          </a:stretch>
        </p:blipFill>
        <p:spPr>
          <a:xfrm>
            <a:off x="1143000" y="1864518"/>
            <a:ext cx="6807200" cy="43076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485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 Therapy – Path Track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ath Track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lum contrast="20000"/>
          </a:blip>
          <a:srcRect t="7407" b="7407"/>
          <a:stretch>
            <a:fillRect/>
          </a:stretch>
        </p:blipFill>
        <p:spPr>
          <a:xfrm>
            <a:off x="1083365" y="1752600"/>
            <a:ext cx="6917635" cy="4419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485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TheraLink Reporting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991600" cy="44958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Functionality within TheraLink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Created utilizing SQL Server Reporting Services (SSRS)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Currently plotting Accuracy vs. Time Elapsed</a:t>
            </a:r>
            <a:endParaRPr lang="en-US" sz="3200" dirty="0" smtClean="0">
              <a:solidFill>
                <a:schemeClr val="accent6"/>
              </a:solidFill>
            </a:endParaRPr>
          </a:p>
          <a:p>
            <a:pPr lvl="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/>
              <a:t>Report user’s progress in therapy</a:t>
            </a:r>
            <a:endParaRPr lang="en-US" sz="3200" dirty="0" smtClean="0">
              <a:solidFill>
                <a:schemeClr val="accent6"/>
              </a:solidFill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View trends for diagnosis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6" descr="C:\Users\Mandy\Desktop\Everyone Dump\ClinicianWebsite\TheraLink\Images\theralink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5334000"/>
            <a:ext cx="3200400" cy="8562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677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9" name="Rectangle 8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1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TheraLink Report Management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676400"/>
            <a:ext cx="6934200" cy="45672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677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76400"/>
            <a:ext cx="5867400" cy="466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9" name="Rectangle 8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1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TheraLink Sample Report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7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of </a:t>
            </a:r>
            <a:r>
              <a:rPr lang="en-US" sz="50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TheraTouch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/>
          </a:bodyPr>
          <a:lstStyle/>
          <a:p>
            <a:pPr lvl="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/>
              <a:t>12 of 15 activities in final system testing</a:t>
            </a:r>
            <a:endParaRPr lang="en-US" sz="2800" dirty="0" smtClean="0">
              <a:solidFill>
                <a:schemeClr val="accent6"/>
              </a:solidFill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accent6"/>
                </a:solidFill>
              </a:rPr>
              <a:t>TheraLink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All but Reporting and Help in final system testing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Reporting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Some initial reporting done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Still </a:t>
            </a:r>
            <a:r>
              <a:rPr lang="en-US" dirty="0" smtClean="0"/>
              <a:t>meeting with client to better define reports required</a:t>
            </a:r>
            <a:endParaRPr lang="en-US" dirty="0" smtClean="0">
              <a:solidFill>
                <a:schemeClr val="accent6"/>
              </a:solidFill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/>
              <a:t>Initial System Roll-Out to THR in next 10 days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User acceptance testing in FreePlay mode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Setup scripts given to THR (DB and web application)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Final System Roll-Out to THR in mid-April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822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sz="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Overview of Project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TheraTouch Framework &amp; Development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Sampling of Activities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TheraLink Reporting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0" name="Rectangle 9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67" t="6820" r="10832" b="35435"/>
          <a:stretch/>
        </p:blipFill>
        <p:spPr bwMode="auto">
          <a:xfrm>
            <a:off x="4800600" y="3200400"/>
            <a:ext cx="3962400" cy="2960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88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Benefits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229600" cy="3352800"/>
          </a:xfrm>
        </p:spPr>
        <p:txBody>
          <a:bodyPr>
            <a:no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Promotes interaction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 smtClean="0">
                <a:solidFill>
                  <a:schemeClr val="accent6"/>
                </a:solidFill>
                <a:cs typeface="Arabic Typesetting" pitchFamily="66" charset="-78"/>
              </a:rPr>
              <a:t>Engaging for user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 smtClean="0">
                <a:solidFill>
                  <a:schemeClr val="accent6"/>
                </a:solidFill>
                <a:cs typeface="Arabic Typesetting" pitchFamily="66" charset="-78"/>
              </a:rPr>
              <a:t>Encourages communication with therapist</a:t>
            </a:r>
          </a:p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Collects and reports metrics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 smtClean="0">
                <a:solidFill>
                  <a:schemeClr val="accent6"/>
                </a:solidFill>
                <a:cs typeface="Arabic Typesetting" pitchFamily="66" charset="-78"/>
              </a:rPr>
              <a:t>Reduces use for pen and paper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 smtClean="0">
                <a:solidFill>
                  <a:schemeClr val="accent6"/>
                </a:solidFill>
                <a:cs typeface="Arabic Typesetting" pitchFamily="66" charset="-78"/>
              </a:rPr>
              <a:t>Provides visual representation of performance</a:t>
            </a:r>
          </a:p>
          <a:p>
            <a:pPr lvl="1">
              <a:buFont typeface="Wingdings" pitchFamily="2" charset="2"/>
              <a:buChar char="§"/>
            </a:pPr>
            <a:endParaRPr lang="en-GB" sz="3200" dirty="0" smtClean="0">
              <a:solidFill>
                <a:schemeClr val="bg1">
                  <a:lumMod val="50000"/>
                </a:schemeClr>
              </a:solidFill>
              <a:cs typeface="Arabic Typesetting" pitchFamily="66" charset="-78"/>
            </a:endParaRPr>
          </a:p>
          <a:p>
            <a:pPr lvl="1">
              <a:buFont typeface="Arial" pitchFamily="34" charset="0"/>
              <a:buChar char="•"/>
            </a:pPr>
            <a:endParaRPr lang="en-GB" sz="3200" dirty="0" smtClean="0">
              <a:solidFill>
                <a:schemeClr val="bg1">
                  <a:lumMod val="50000"/>
                </a:schemeClr>
              </a:solidFill>
              <a:cs typeface="Arabic Typesetting" pitchFamily="66" charset="-78"/>
            </a:endParaRPr>
          </a:p>
          <a:p>
            <a:pPr lvl="1">
              <a:buFont typeface="Arial" pitchFamily="34" charset="0"/>
              <a:buChar char="•"/>
            </a:pPr>
            <a:endParaRPr lang="en-GB" sz="3200" dirty="0" smtClean="0">
              <a:solidFill>
                <a:schemeClr val="bg1">
                  <a:lumMod val="50000"/>
                </a:schemeClr>
              </a:solidFill>
              <a:cs typeface="Arabic Typesetting" pitchFamily="66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2" name="Rectangle 11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3990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Health Resources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229600" cy="3352800"/>
          </a:xfrm>
        </p:spPr>
        <p:txBody>
          <a:bodyPr>
            <a:no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GB" sz="3000" dirty="0" smtClean="0">
                <a:solidFill>
                  <a:schemeClr val="accent6"/>
                </a:solidFill>
                <a:cs typeface="Arabic Typesetting" pitchFamily="66" charset="-78"/>
              </a:rPr>
              <a:t>Physical Medicine &amp; Rehabilitation Department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 smtClean="0">
                <a:solidFill>
                  <a:schemeClr val="accent6"/>
                </a:solidFill>
                <a:cs typeface="Arabic Typesetting" pitchFamily="66" charset="-78"/>
              </a:rPr>
              <a:t>Texas Health Harris Methodist (HEB) </a:t>
            </a:r>
          </a:p>
          <a:p>
            <a:pPr lvl="1">
              <a:buFont typeface="Wingdings" pitchFamily="2" charset="2"/>
              <a:buChar char="§"/>
            </a:pPr>
            <a:r>
              <a:rPr lang="en-GB" sz="3000" dirty="0" smtClean="0">
                <a:solidFill>
                  <a:schemeClr val="accent6"/>
                </a:solidFill>
                <a:cs typeface="Arabic Typesetting" pitchFamily="66" charset="-78"/>
              </a:rPr>
              <a:t>Occupational, Physical, and Speech Therapists</a:t>
            </a:r>
          </a:p>
          <a:p>
            <a:pPr lvl="1">
              <a:buFont typeface="Wingdings" pitchFamily="2" charset="2"/>
              <a:buChar char="§"/>
            </a:pPr>
            <a:r>
              <a:rPr lang="en-GB" sz="3000" dirty="0" smtClean="0">
                <a:solidFill>
                  <a:schemeClr val="accent6"/>
                </a:solidFill>
                <a:cs typeface="Arabic Typesetting" pitchFamily="66" charset="-78"/>
              </a:rPr>
              <a:t>Neurologist – Human Performance Lab</a:t>
            </a:r>
          </a:p>
          <a:p>
            <a:pPr lvl="1">
              <a:buFont typeface="Wingdings" pitchFamily="2" charset="2"/>
              <a:buChar char="§"/>
            </a:pPr>
            <a:r>
              <a:rPr lang="en-GB" sz="3000" dirty="0" smtClean="0">
                <a:solidFill>
                  <a:schemeClr val="accent6"/>
                </a:solidFill>
                <a:cs typeface="Arabic Typesetting" pitchFamily="66" charset="-78"/>
              </a:rPr>
              <a:t>Technology Department</a:t>
            </a:r>
          </a:p>
          <a:p>
            <a:pPr lvl="1"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  <a:cs typeface="Arabic Typesetting" pitchFamily="66" charset="-78"/>
            </a:endParaRPr>
          </a:p>
          <a:p>
            <a:pPr lvl="1">
              <a:buFont typeface="Arial" pitchFamily="34" charset="0"/>
              <a:buChar char="•"/>
            </a:pPr>
            <a:endParaRPr lang="en-GB" sz="3200" dirty="0" smtClean="0">
              <a:solidFill>
                <a:schemeClr val="bg1">
                  <a:lumMod val="50000"/>
                </a:schemeClr>
              </a:solidFill>
              <a:cs typeface="Arabic Typesetting" pitchFamily="66" charset="-78"/>
            </a:endParaRPr>
          </a:p>
          <a:p>
            <a:pPr lvl="1">
              <a:buFont typeface="Arial" pitchFamily="34" charset="0"/>
              <a:buChar char="•"/>
            </a:pPr>
            <a:endParaRPr lang="en-GB" sz="3200" dirty="0" smtClean="0">
              <a:solidFill>
                <a:schemeClr val="bg1">
                  <a:lumMod val="50000"/>
                </a:schemeClr>
              </a:solidFill>
              <a:cs typeface="Arabic Typesetting" pitchFamily="66" charset="-78"/>
            </a:endParaRPr>
          </a:p>
        </p:txBody>
      </p:sp>
      <p:pic>
        <p:nvPicPr>
          <p:cNvPr id="4098" name="Picture 2" descr="C:\Users\mandyseremet\Desktop\TheraTouch Pics\DSCN0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118"/>
          <a:stretch/>
        </p:blipFill>
        <p:spPr bwMode="auto">
          <a:xfrm>
            <a:off x="2819400" y="4533358"/>
            <a:ext cx="3163496" cy="1847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ndyseremet\Desktop\Dump Everyone\FrameworkDocs\Logos\THR-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57497"/>
            <a:ext cx="2397125" cy="594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3" name="Rectangle 12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5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39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271" y="1676400"/>
            <a:ext cx="323492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Microsoft Surface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286000"/>
          </a:xfrm>
        </p:spPr>
        <p:txBody>
          <a:bodyPr/>
          <a:lstStyle/>
          <a:p>
            <a:endParaRPr lang="en-US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Multi-touch device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Contains 5 internal cameras</a:t>
            </a:r>
            <a:endParaRPr lang="en-US" sz="3200" dirty="0">
              <a:solidFill>
                <a:schemeClr val="accent6"/>
              </a:solidFill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Various input techniques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2997118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4" name="Rectangle 13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6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ontent Placeholder 7"/>
          <p:cNvSpPr txBox="1">
            <a:spLocks/>
          </p:cNvSpPr>
          <p:nvPr/>
        </p:nvSpPr>
        <p:spPr>
          <a:xfrm>
            <a:off x="3301918" y="4716280"/>
            <a:ext cx="5308682" cy="129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1024 X 768 display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6"/>
                </a:solidFill>
              </a:rPr>
              <a:t>Captures at ~ 60 times/sec</a:t>
            </a:r>
          </a:p>
        </p:txBody>
      </p:sp>
    </p:spTree>
    <p:extLst>
      <p:ext uri="{BB962C8B-B14F-4D97-AF65-F5344CB8AC3E}">
        <p14:creationId xmlns="" xmlns:p14="http://schemas.microsoft.com/office/powerpoint/2010/main" val="82304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Environment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3617144461"/>
              </p:ext>
            </p:extLst>
          </p:nvPr>
        </p:nvGraphicFramePr>
        <p:xfrm>
          <a:off x="381000" y="1767840"/>
          <a:ext cx="8458200" cy="448056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4191000"/>
                <a:gridCol w="4267200"/>
              </a:tblGrid>
              <a:tr h="42367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Primary Support Environment</a:t>
                      </a:r>
                    </a:p>
                    <a:p>
                      <a:pPr lvl="1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Operating System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Windows 7 – 32-bit</a:t>
                      </a:r>
                    </a:p>
                    <a:p>
                      <a:pPr lvl="1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File Sharing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Subversion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Tortoise SVN</a:t>
                      </a:r>
                    </a:p>
                    <a:p>
                      <a:pPr lvl="2"/>
                      <a:r>
                        <a:rPr lang="en-US" sz="15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CoreFTP</a:t>
                      </a: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Lite</a:t>
                      </a:r>
                      <a:endParaRPr lang="en-US" sz="1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1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Server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SQL Server 2008 R2 SP1</a:t>
                      </a:r>
                    </a:p>
                    <a:p>
                      <a:pPr lvl="1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Software Necessary for Project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Word 2010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Excel 2010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PowerPoint 2010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Adobe Creative Suite CS4/CS5</a:t>
                      </a:r>
                    </a:p>
                    <a:p>
                      <a:pPr lvl="2"/>
                      <a:r>
                        <a:rPr lang="en-US" sz="15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Camtasia</a:t>
                      </a: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Studio 7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Visio 2010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Project 2010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Microsoft Surface Environment</a:t>
                      </a:r>
                    </a:p>
                    <a:p>
                      <a:pPr lvl="1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Development of Activities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&amp; 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Framework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XNA Game Studio 3.0 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Surface SDK 1.1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Visual Studio 2008 SP1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XNA Framework 2.0 Redistributable</a:t>
                      </a:r>
                    </a:p>
                    <a:p>
                      <a:pPr lvl="2"/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Microsoft Surface Simulator</a:t>
                      </a:r>
                    </a:p>
                    <a:p>
                      <a:pPr lvl="2"/>
                      <a:endParaRPr lang="en-US" sz="1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2"/>
                      <a:endParaRPr lang="en-US" sz="15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Web-Application Environment</a:t>
                      </a:r>
                      <a:endParaRPr lang="en-US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en-US" sz="15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Microsoft Visual Studio 2010</a:t>
                      </a:r>
                    </a:p>
                    <a:p>
                      <a:r>
                        <a:rPr lang="en-US" sz="15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ASP.NET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1" name="Rectangle 10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945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Architecture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600200"/>
            <a:ext cx="5486401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11" name="Rectangle 10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4580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Design Process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229600" cy="3352800"/>
          </a:xfrm>
        </p:spPr>
        <p:txBody>
          <a:bodyPr>
            <a:no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Initial clinic visits</a:t>
            </a:r>
          </a:p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Research regarding current practice</a:t>
            </a:r>
          </a:p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Extensive input from occupational, physical, and speech therapists</a:t>
            </a:r>
          </a:p>
          <a:p>
            <a:pPr lvl="1"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accent6"/>
                </a:solidFill>
                <a:cs typeface="Arabic Typesetting" pitchFamily="66" charset="-78"/>
              </a:rPr>
              <a:t>Detailed prototyping</a:t>
            </a:r>
          </a:p>
          <a:p>
            <a:pPr lvl="1">
              <a:buFont typeface="Arial" pitchFamily="34" charset="0"/>
              <a:buChar char="•"/>
            </a:pPr>
            <a:endParaRPr lang="en-GB" sz="3200" dirty="0" smtClean="0">
              <a:solidFill>
                <a:schemeClr val="bg1">
                  <a:lumMod val="50000"/>
                </a:schemeClr>
              </a:solidFill>
              <a:cs typeface="Arabic Typesetting" pitchFamily="66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553200"/>
            <a:ext cx="9144000" cy="338554"/>
            <a:chOff x="0" y="6553200"/>
            <a:chExt cx="9144000" cy="338554"/>
          </a:xfrm>
        </p:grpSpPr>
        <p:sp>
          <p:nvSpPr>
            <p:cNvPr id="6" name="Rectangle 5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noFill/>
            <a:ln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10200" y="65532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2011-2012 Computer Science Department</a:t>
              </a:r>
            </a:p>
            <a:p>
              <a:pPr algn="ctr"/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Texas Christian University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9" name="Picture 3" descr="C:\Users\mandyseremet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593953"/>
              <a:ext cx="1738488" cy="257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mandyseremet\Desktop\TheraTouch Pics\DSCN0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30486"/>
            <a:ext cx="2697238" cy="2022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67" t="27344" r="30642" b="27704"/>
          <a:stretch/>
        </p:blipFill>
        <p:spPr bwMode="auto">
          <a:xfrm>
            <a:off x="6229350" y="3886200"/>
            <a:ext cx="2626364" cy="2033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90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1">
      <a:dk1>
        <a:sysClr val="windowText" lastClr="000000"/>
      </a:dk1>
      <a:lt1>
        <a:srgbClr val="FFFFFF"/>
      </a:lt1>
      <a:dk2>
        <a:srgbClr val="D8D8D8"/>
      </a:dk2>
      <a:lt2>
        <a:srgbClr val="BFBFBF"/>
      </a:lt2>
      <a:accent1>
        <a:srgbClr val="906BDB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410082"/>
      </a:hlink>
      <a:folHlink>
        <a:srgbClr val="00000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1">
    <a:dk1>
      <a:sysClr val="windowText" lastClr="000000"/>
    </a:dk1>
    <a:lt1>
      <a:srgbClr val="FFFFFF"/>
    </a:lt1>
    <a:dk2>
      <a:srgbClr val="D8D8D8"/>
    </a:dk2>
    <a:lt2>
      <a:srgbClr val="BFBFBF"/>
    </a:lt2>
    <a:accent1>
      <a:srgbClr val="906BDB"/>
    </a:accent1>
    <a:accent2>
      <a:srgbClr val="000000"/>
    </a:accent2>
    <a:accent3>
      <a:srgbClr val="000000"/>
    </a:accent3>
    <a:accent4>
      <a:srgbClr val="000000"/>
    </a:accent4>
    <a:accent5>
      <a:srgbClr val="000000"/>
    </a:accent5>
    <a:accent6>
      <a:srgbClr val="000000"/>
    </a:accent6>
    <a:hlink>
      <a:srgbClr val="410082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Custom1">
    <a:dk1>
      <a:sysClr val="windowText" lastClr="000000"/>
    </a:dk1>
    <a:lt1>
      <a:srgbClr val="FFFFFF"/>
    </a:lt1>
    <a:dk2>
      <a:srgbClr val="D8D8D8"/>
    </a:dk2>
    <a:lt2>
      <a:srgbClr val="BFBFBF"/>
    </a:lt2>
    <a:accent1>
      <a:srgbClr val="906BDB"/>
    </a:accent1>
    <a:accent2>
      <a:srgbClr val="000000"/>
    </a:accent2>
    <a:accent3>
      <a:srgbClr val="000000"/>
    </a:accent3>
    <a:accent4>
      <a:srgbClr val="000000"/>
    </a:accent4>
    <a:accent5>
      <a:srgbClr val="000000"/>
    </a:accent5>
    <a:accent6>
      <a:srgbClr val="000000"/>
    </a:accent6>
    <a:hlink>
      <a:srgbClr val="410082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Custom1">
    <a:dk1>
      <a:sysClr val="windowText" lastClr="000000"/>
    </a:dk1>
    <a:lt1>
      <a:srgbClr val="FFFFFF"/>
    </a:lt1>
    <a:dk2>
      <a:srgbClr val="D8D8D8"/>
    </a:dk2>
    <a:lt2>
      <a:srgbClr val="BFBFBF"/>
    </a:lt2>
    <a:accent1>
      <a:srgbClr val="906BDB"/>
    </a:accent1>
    <a:accent2>
      <a:srgbClr val="000000"/>
    </a:accent2>
    <a:accent3>
      <a:srgbClr val="000000"/>
    </a:accent3>
    <a:accent4>
      <a:srgbClr val="000000"/>
    </a:accent4>
    <a:accent5>
      <a:srgbClr val="000000"/>
    </a:accent5>
    <a:accent6>
      <a:srgbClr val="000000"/>
    </a:accent6>
    <a:hlink>
      <a:srgbClr val="410082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5487</TotalTime>
  <Words>1008</Words>
  <Application>Microsoft Office PowerPoint</Application>
  <PresentationFormat>On-screen Show (4:3)</PresentationFormat>
  <Paragraphs>370</Paragraphs>
  <Slides>36</Slides>
  <Notes>36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Median</vt:lpstr>
      <vt:lpstr>Slide 1</vt:lpstr>
      <vt:lpstr>Agenda</vt:lpstr>
      <vt:lpstr>TheraTouch Overview</vt:lpstr>
      <vt:lpstr>System Benefits</vt:lpstr>
      <vt:lpstr>Texas Health Resources</vt:lpstr>
      <vt:lpstr>The Microsoft Surface</vt:lpstr>
      <vt:lpstr>Development Environment</vt:lpstr>
      <vt:lpstr>System Architecture</vt:lpstr>
      <vt:lpstr>Activity Design Process</vt:lpstr>
      <vt:lpstr>Activity Suite</vt:lpstr>
      <vt:lpstr>Occupational Therapy</vt:lpstr>
      <vt:lpstr>Physical Therapy</vt:lpstr>
      <vt:lpstr>Speech Therapy</vt:lpstr>
      <vt:lpstr>Database Structure</vt:lpstr>
      <vt:lpstr>TheraLink</vt:lpstr>
      <vt:lpstr>TheraLink – Demonstration</vt:lpstr>
      <vt:lpstr>Summary</vt:lpstr>
      <vt:lpstr>Slide 18</vt:lpstr>
      <vt:lpstr>Agenda</vt:lpstr>
      <vt:lpstr>Project Overview</vt:lpstr>
      <vt:lpstr>Hardware - Interaction</vt:lpstr>
      <vt:lpstr>System Architecture</vt:lpstr>
      <vt:lpstr>TheraTouch Framework</vt:lpstr>
      <vt:lpstr>Activity Development</vt:lpstr>
      <vt:lpstr>Functional Evaluation Matrix</vt:lpstr>
      <vt:lpstr>Occupational Therapy – Time</vt:lpstr>
      <vt:lpstr>Occupational Therapy – Vending</vt:lpstr>
      <vt:lpstr>Physical Therapy – Metronome</vt:lpstr>
      <vt:lpstr>Physical Therapy – Block Bash</vt:lpstr>
      <vt:lpstr>Speech Therapy – Card Match</vt:lpstr>
      <vt:lpstr>Speech Therapy – Path Track</vt:lpstr>
      <vt:lpstr>TheraLink Reporting</vt:lpstr>
      <vt:lpstr>TheraLink Report Management</vt:lpstr>
      <vt:lpstr>TheraLink Sample Report</vt:lpstr>
      <vt:lpstr>Status of TheraTouch</vt:lpstr>
      <vt:lpstr>Summary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</dc:creator>
  <cp:lastModifiedBy>Mandy</cp:lastModifiedBy>
  <cp:revision>86</cp:revision>
  <dcterms:created xsi:type="dcterms:W3CDTF">2012-03-20T13:19:53Z</dcterms:created>
  <dcterms:modified xsi:type="dcterms:W3CDTF">2012-05-06T17:55:59Z</dcterms:modified>
</cp:coreProperties>
</file>